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1" r:id="rId2"/>
    <p:sldId id="269" r:id="rId3"/>
    <p:sldId id="257" r:id="rId4"/>
    <p:sldId id="272" r:id="rId5"/>
    <p:sldId id="273" r:id="rId6"/>
    <p:sldId id="280" r:id="rId7"/>
    <p:sldId id="282" r:id="rId8"/>
    <p:sldId id="283" r:id="rId9"/>
    <p:sldId id="284" r:id="rId10"/>
    <p:sldId id="285" r:id="rId11"/>
    <p:sldId id="270" r:id="rId12"/>
    <p:sldId id="274" r:id="rId13"/>
    <p:sldId id="278" r:id="rId14"/>
    <p:sldId id="279" r:id="rId15"/>
    <p:sldId id="276" r:id="rId16"/>
    <p:sldId id="286" r:id="rId17"/>
    <p:sldId id="288" r:id="rId18"/>
    <p:sldId id="292" r:id="rId19"/>
    <p:sldId id="294" r:id="rId20"/>
    <p:sldId id="293" r:id="rId21"/>
    <p:sldId id="296" r:id="rId22"/>
    <p:sldId id="297" r:id="rId23"/>
  </p:sldIdLst>
  <p:sldSz cx="12192000" cy="6858000"/>
  <p:notesSz cx="6858000" cy="9144000"/>
  <p:embeddedFontLst>
    <p:embeddedFont>
      <p:font typeface="HY헤드라인M" panose="0203060000010101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메이플스토리" panose="02000300000000000000" pitchFamily="2" charset="-127"/>
      <p:regular r:id="rId29"/>
      <p:bold r:id="rId30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77" d="100"/>
          <a:sy n="77" d="100"/>
        </p:scale>
        <p:origin x="82" y="139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3일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3일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1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192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51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285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335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66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31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102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03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2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37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975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94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539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43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3일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3일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4. </a:t>
            </a: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FD6E9-4370-B84F-9B44-851F9D2BF236}"/>
              </a:ext>
            </a:extLst>
          </p:cNvPr>
          <p:cNvSpPr txBox="1"/>
          <p:nvPr/>
        </p:nvSpPr>
        <p:spPr>
          <a:xfrm>
            <a:off x="1196324" y="5587097"/>
            <a:ext cx="965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담당분야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소속대학을 기준으로 교수를 구분하고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 중복되는 행 제거하여 인덱스로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72E432-BC94-8F97-278B-3F9428E4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652" y="1555128"/>
            <a:ext cx="4877481" cy="34771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AA2647-A0AD-DF7F-25C6-0513E1DABF44}"/>
              </a:ext>
            </a:extLst>
          </p:cNvPr>
          <p:cNvSpPr/>
          <p:nvPr/>
        </p:nvSpPr>
        <p:spPr>
          <a:xfrm>
            <a:off x="4000500" y="1578938"/>
            <a:ext cx="566026" cy="32502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4"/>
            <a:ext cx="4876800" cy="687464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1500"/>
            <a:ext cx="3657600" cy="21971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dirty="0"/>
              <a:t>E-R Diagram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3025492"/>
            <a:ext cx="3657600" cy="3344828"/>
          </a:xfrm>
        </p:spPr>
        <p:txBody>
          <a:bodyPr rtlCol="0"/>
          <a:lstStyle/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개체</a:t>
            </a:r>
            <a:endParaRPr lang="en-US" altLang="ko-KR" b="1"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제공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제공대학 </a:t>
            </a:r>
            <a:r>
              <a:rPr lang="en-US" altLang="ko-KR" b="1" dirty="0"/>
              <a:t>– </a:t>
            </a:r>
            <a:r>
              <a:rPr lang="ko-KR" altLang="en-US" b="1" dirty="0"/>
              <a:t>강의 </a:t>
            </a:r>
            <a:r>
              <a:rPr lang="en-US" altLang="ko-KR" b="1" dirty="0"/>
              <a:t>: </a:t>
            </a:r>
            <a:r>
              <a:rPr lang="ko-KR" altLang="en-US" b="1" dirty="0"/>
              <a:t>제공</a:t>
            </a:r>
            <a:endParaRPr lang="en-US" altLang="ko-KR" b="1"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담당교수 </a:t>
            </a:r>
            <a:r>
              <a:rPr lang="en-US" altLang="ko-KR" b="1" dirty="0"/>
              <a:t>– </a:t>
            </a:r>
            <a:r>
              <a:rPr lang="ko-KR" altLang="en-US" b="1" dirty="0"/>
              <a:t>제공대학 </a:t>
            </a:r>
            <a:r>
              <a:rPr lang="en-US" altLang="ko-KR" b="1" dirty="0"/>
              <a:t>: </a:t>
            </a:r>
            <a:r>
              <a:rPr lang="ko-KR" altLang="en-US" b="1" dirty="0"/>
              <a:t>소속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3B9E66-24AF-269A-0F8B-C9D1B34247C4}"/>
              </a:ext>
            </a:extLst>
          </p:cNvPr>
          <p:cNvSpPr/>
          <p:nvPr/>
        </p:nvSpPr>
        <p:spPr>
          <a:xfrm>
            <a:off x="4928681" y="701264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1493E9B-3C85-E603-6C06-FD8713F294DF}"/>
              </a:ext>
            </a:extLst>
          </p:cNvPr>
          <p:cNvGrpSpPr/>
          <p:nvPr/>
        </p:nvGrpSpPr>
        <p:grpSpPr>
          <a:xfrm>
            <a:off x="5053658" y="1276654"/>
            <a:ext cx="6878716" cy="4751134"/>
            <a:chOff x="4961058" y="1276654"/>
            <a:chExt cx="6878716" cy="4751134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5532E1BE-5892-8AEA-E2D9-CF29A4E88EB8}"/>
                </a:ext>
              </a:extLst>
            </p:cNvPr>
            <p:cNvGrpSpPr/>
            <p:nvPr/>
          </p:nvGrpSpPr>
          <p:grpSpPr>
            <a:xfrm>
              <a:off x="6014507" y="1930469"/>
              <a:ext cx="4841090" cy="2959090"/>
              <a:chOff x="6014507" y="1930469"/>
              <a:chExt cx="4841090" cy="2959090"/>
            </a:xfrm>
            <a:grpFill/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FDB5C71-3F1B-A2B9-9123-973835FDB41A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AC32864C-B996-6809-4F37-7753E1C0F8B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23" name="다이아몬드 22">
                  <a:extLst>
                    <a:ext uri="{FF2B5EF4-FFF2-40B4-BE49-F238E27FC236}">
                      <a16:creationId xmlns:a16="http://schemas.microsoft.com/office/drawing/2014/main" id="{F3402EED-FAB6-A89F-89E5-159E8CEBA4B2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4C799764-90AB-D60C-179B-D251C7387474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330AEEEB-1B1C-C8F2-4086-38D01CC33AEE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26516F3B-FF35-F9EA-66DC-D9105C08C963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23454B0-09E3-07E4-0631-8D32EC27EC2B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5A061AB-ABFA-762F-0A60-89ABA48F9DE6}"/>
                  </a:ext>
                </a:extLst>
              </p:cNvPr>
              <p:cNvGrpSpPr/>
              <p:nvPr/>
            </p:nvGrpSpPr>
            <p:grpSpPr>
              <a:xfrm>
                <a:off x="7094507" y="1930470"/>
                <a:ext cx="773619" cy="307777"/>
                <a:chOff x="7094507" y="1930470"/>
                <a:chExt cx="773619" cy="307777"/>
              </a:xfrm>
              <a:grpFill/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EE04F6BA-3201-101D-E166-C20C6E9560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507" y="2226025"/>
                  <a:ext cx="773619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72EA29-4677-13B4-9F79-21A17ECD3BBE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F7B9680-D7DB-0587-9B57-BC86C4B181D8}"/>
                  </a:ext>
                </a:extLst>
              </p:cNvPr>
              <p:cNvGrpSpPr/>
              <p:nvPr/>
            </p:nvGrpSpPr>
            <p:grpSpPr>
              <a:xfrm>
                <a:off x="9096647" y="1930469"/>
                <a:ext cx="754380" cy="307777"/>
                <a:chOff x="9096647" y="1930469"/>
                <a:chExt cx="754380" cy="307777"/>
              </a:xfrm>
              <a:grpFill/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8CF78044-57AF-532B-3418-3DC952FFA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96647" y="2226025"/>
                  <a:ext cx="754380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A748C21-F266-58FB-718A-5CCA7189E40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5118848-E322-EFC6-89F7-7BD729EC261A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109C2FBC-79C6-3A61-ABE2-9C7DC90E3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72C325-98A9-11E7-ACF7-1ABD8DB4701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5542A6A-62D4-2830-8146-B61EBAE0653A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9F293EE4-71A1-7CB5-C04F-6A3526D90A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701C388-5CBB-A9B3-3054-6FDF982A1B09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9AA1E6-6569-1CCE-78B3-0C9557543E45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C8059880-E0CA-FED3-1C2A-CE197F700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883E980-84DB-6262-B011-F2F044235023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D5B92B6-DECE-FC3A-8696-EFF1F715164C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CE2F3D5-9E35-7AFE-D23F-15DA8537D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DEB973-D58A-FC29-F01F-3B09B12A7381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AC5EAEC-6741-8CFF-963F-068B324ADDAB}"/>
                </a:ext>
              </a:extLst>
            </p:cNvPr>
            <p:cNvGrpSpPr/>
            <p:nvPr/>
          </p:nvGrpSpPr>
          <p:grpSpPr>
            <a:xfrm>
              <a:off x="4969815" y="1276654"/>
              <a:ext cx="1074044" cy="1900586"/>
              <a:chOff x="4969815" y="1276654"/>
              <a:chExt cx="1074044" cy="1900586"/>
            </a:xfrm>
            <a:grpFill/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ABBC9CB-AAB9-DF3F-285F-60DCD28C9A8D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9E8A120-85DD-9146-D503-62C4EAA62E5C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담당교수코드</a:t>
                  </a: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BB86E1F-DA83-E3F9-75F7-64AE45353DF9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C8B452-9BFA-C35C-F834-91E4A0659C7E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B358BF46-2211-1672-C7DA-A84378AF5196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7215D1F-9B8D-C6D1-D8BB-D3FD26D18180}"/>
                    </a:ext>
                  </a:extLst>
                </p:cNvPr>
                <p:cNvCxnSpPr>
                  <a:cxnSpLocks/>
                  <a:stCxn id="21" idx="1"/>
                  <a:endCxn id="2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76430C8-6ECF-F611-4203-B7D264D0EE17}"/>
                    </a:ext>
                  </a:extLst>
                </p:cNvPr>
                <p:cNvCxnSpPr>
                  <a:cxnSpLocks/>
                  <a:stCxn id="32" idx="6"/>
                  <a:endCxn id="21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4F66384A-1610-9DF9-0C90-0746DE3D2D00}"/>
                    </a:ext>
                  </a:extLst>
                </p:cNvPr>
                <p:cNvCxnSpPr>
                  <a:cxnSpLocks/>
                  <a:stCxn id="21" idx="1"/>
                  <a:endCxn id="3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BA62489-314B-1E78-4D3F-49D5A89E0B96}"/>
                </a:ext>
              </a:extLst>
            </p:cNvPr>
            <p:cNvGrpSpPr/>
            <p:nvPr/>
          </p:nvGrpSpPr>
          <p:grpSpPr>
            <a:xfrm>
              <a:off x="4961058" y="4939716"/>
              <a:ext cx="3773201" cy="1088072"/>
              <a:chOff x="4961058" y="4939716"/>
              <a:chExt cx="3773201" cy="1088072"/>
            </a:xfrm>
            <a:grpFill/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EC3301E-532E-F45A-C93C-FD2DC5356BE0}"/>
                  </a:ext>
                </a:extLst>
              </p:cNvPr>
              <p:cNvGrpSpPr/>
              <p:nvPr/>
            </p:nvGrpSpPr>
            <p:grpSpPr>
              <a:xfrm>
                <a:off x="4961058" y="5484402"/>
                <a:ext cx="3773201" cy="543386"/>
                <a:chOff x="5121634" y="4603493"/>
                <a:chExt cx="3773201" cy="543386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7541E24-D0BE-9AE6-2CFB-1C6B335F98E6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2B2FC58-86D6-E5E6-06D3-D130E01CC3B4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1676C76-6939-7FC2-87E0-444C223042BF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A0E80D3-E376-756C-CE90-FDF49B430D93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0A05404-4696-32A4-79A8-498D6D13E0A0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B8B81B49-330F-F615-7DFF-47939E673583}"/>
                  </a:ext>
                </a:extLst>
              </p:cNvPr>
              <p:cNvGrpSpPr/>
              <p:nvPr/>
            </p:nvGrpSpPr>
            <p:grpSpPr>
              <a:xfrm>
                <a:off x="5299237" y="4939716"/>
                <a:ext cx="3109036" cy="549170"/>
                <a:chOff x="5293141" y="4889558"/>
                <a:chExt cx="3109036" cy="595373"/>
              </a:xfrm>
              <a:grpFill/>
            </p:grpSpPr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5DD7F045-DEBF-0AE2-82A8-0FA89FD2394B}"/>
                    </a:ext>
                  </a:extLst>
                </p:cNvPr>
                <p:cNvCxnSpPr>
                  <a:cxnSpLocks/>
                  <a:stCxn id="33" idx="0"/>
                  <a:endCxn id="26" idx="2"/>
                </p:cNvCxnSpPr>
                <p:nvPr/>
              </p:nvCxnSpPr>
              <p:spPr>
                <a:xfrm flipV="1">
                  <a:off x="5293141" y="4889559"/>
                  <a:ext cx="1261367" cy="59484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F4A24AA3-717C-7239-3C35-098D09F9BB71}"/>
                    </a:ext>
                  </a:extLst>
                </p:cNvPr>
                <p:cNvCxnSpPr>
                  <a:cxnSpLocks/>
                  <a:stCxn id="34" idx="0"/>
                  <a:endCxn id="26" idx="2"/>
                </p:cNvCxnSpPr>
                <p:nvPr/>
              </p:nvCxnSpPr>
              <p:spPr>
                <a:xfrm flipV="1">
                  <a:off x="6070400" y="4889559"/>
                  <a:ext cx="484108" cy="59537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3180B816-9D74-CEB1-6B1E-6558093313A6}"/>
                    </a:ext>
                  </a:extLst>
                </p:cNvPr>
                <p:cNvCxnSpPr>
                  <a:cxnSpLocks/>
                  <a:stCxn id="35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293151" cy="59484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63794E82-004A-BD1A-F779-50AA95FB27C4}"/>
                    </a:ext>
                  </a:extLst>
                </p:cNvPr>
                <p:cNvCxnSpPr>
                  <a:cxnSpLocks/>
                  <a:stCxn id="37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1070410" cy="594844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C7E5C16-A79F-C161-94D6-2F4DFF5F42DF}"/>
                    </a:ext>
                  </a:extLst>
                </p:cNvPr>
                <p:cNvCxnSpPr>
                  <a:cxnSpLocks/>
                  <a:stCxn id="36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1847669" cy="5948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19DDB5A-DBD6-3C1F-B3E1-2DBE72EA4EF2}"/>
                </a:ext>
              </a:extLst>
            </p:cNvPr>
            <p:cNvGrpSpPr/>
            <p:nvPr/>
          </p:nvGrpSpPr>
          <p:grpSpPr>
            <a:xfrm>
              <a:off x="10910475" y="1599008"/>
              <a:ext cx="929299" cy="1216641"/>
              <a:chOff x="10910475" y="1599008"/>
              <a:chExt cx="929299" cy="1216641"/>
            </a:xfrm>
            <a:grpFill/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09747C1-0D83-D709-5D09-42FFF3E3B769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508D4-1C84-2DF6-E81D-E2E7193B9D23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81EB87F-72D1-2BD1-D9BD-18501FB152ED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6E25A06D-1ED8-FA4C-8502-CE7C4548C09C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88684CD-5A7C-09C9-5A0C-F2EF394A6314}"/>
                    </a:ext>
                  </a:extLst>
                </p:cNvPr>
                <p:cNvCxnSpPr>
                  <a:cxnSpLocks/>
                  <a:stCxn id="38" idx="2"/>
                  <a:endCxn id="25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8A607043-9971-B77B-2EAF-E719B200B109}"/>
                    </a:ext>
                  </a:extLst>
                </p:cNvPr>
                <p:cNvCxnSpPr>
                  <a:cxnSpLocks/>
                  <a:stCxn id="39" idx="2"/>
                  <a:endCxn id="25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802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FF8D61-F31D-4B04-B69C-B7D6562BB710}"/>
              </a:ext>
            </a:extLst>
          </p:cNvPr>
          <p:cNvGrpSpPr/>
          <p:nvPr/>
        </p:nvGrpSpPr>
        <p:grpSpPr>
          <a:xfrm>
            <a:off x="431566" y="1169352"/>
            <a:ext cx="11239254" cy="4774248"/>
            <a:chOff x="431566" y="1169352"/>
            <a:chExt cx="11239254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792394"/>
              <a:ext cx="7607197" cy="2984708"/>
              <a:chOff x="6014507" y="1900587"/>
              <a:chExt cx="4841090" cy="2988972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4432"/>
                <a:ext cx="4841090" cy="2905127"/>
                <a:chOff x="5799212" y="1643211"/>
                <a:chExt cx="5604994" cy="3260297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087"/>
                  <a:ext cx="1054244" cy="449034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211"/>
                  <a:ext cx="1250420" cy="54285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1771"/>
                  <a:ext cx="1054800" cy="45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6910"/>
                  <a:ext cx="808341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00587"/>
                <a:ext cx="811435" cy="326732"/>
                <a:chOff x="9061468" y="1900587"/>
                <a:chExt cx="811435" cy="326732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00587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7974"/>
                <a:ext cx="1115992" cy="702016"/>
                <a:chOff x="8818517" y="2527974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7974"/>
                  <a:ext cx="1115992" cy="702016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AF3E60-7C1F-974A-0B7F-D4C4207A524A}"/>
                </a:ext>
              </a:extLst>
            </p:cNvPr>
            <p:cNvGrpSpPr/>
            <p:nvPr/>
          </p:nvGrpSpPr>
          <p:grpSpPr>
            <a:xfrm>
              <a:off x="946619" y="1169352"/>
              <a:ext cx="1686002" cy="1897875"/>
              <a:chOff x="946619" y="1169352"/>
              <a:chExt cx="1686002" cy="1897875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946619" y="1169352"/>
                <a:ext cx="1043656" cy="1897875"/>
                <a:chOff x="5121634" y="766062"/>
                <a:chExt cx="664165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1990269" y="1440765"/>
                <a:ext cx="642352" cy="1355421"/>
                <a:chOff x="5633973" y="1548455"/>
                <a:chExt cx="498743" cy="135735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73" y="1548455"/>
                  <a:ext cx="498736" cy="67691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78" y="2225367"/>
                  <a:ext cx="498738" cy="68044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77" y="2225367"/>
                  <a:ext cx="498739" cy="195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65160A1-16F6-40A7-4867-9FC617E3154A}"/>
                </a:ext>
              </a:extLst>
            </p:cNvPr>
            <p:cNvGrpSpPr/>
            <p:nvPr/>
          </p:nvGrpSpPr>
          <p:grpSpPr>
            <a:xfrm>
              <a:off x="10201725" y="1491246"/>
              <a:ext cx="1469095" cy="1214906"/>
              <a:chOff x="10201725" y="1491246"/>
              <a:chExt cx="1469095" cy="1214906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0627162" y="1491246"/>
                <a:ext cx="1043658" cy="1214906"/>
                <a:chOff x="11769580" y="1173870"/>
                <a:chExt cx="664166" cy="1216641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201725" y="1762288"/>
                <a:ext cx="425462" cy="672823"/>
                <a:chOff x="10812811" y="1870437"/>
                <a:chExt cx="362853" cy="673784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12811" y="1870437"/>
                  <a:ext cx="362853" cy="3488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12813" y="2219279"/>
                  <a:ext cx="362847" cy="3249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이중선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전체 참여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개체의 가능한 모든 값에 대하여 매핑이 이뤄짐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 도형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종속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담당은 담당교수가 필수적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제공은 제공대학이 필수적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강의는 담당과 제공이 필수적</a:t>
            </a:r>
            <a:r>
              <a:rPr lang="en-US" altLang="ko-KR" sz="1600" b="1" dirty="0">
                <a:solidFill>
                  <a:srgbClr val="002060"/>
                </a:solidFill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</a:rPr>
              <a:t>등등</a:t>
            </a:r>
            <a:r>
              <a:rPr lang="en-US" altLang="ko-KR" sz="1600" b="1" dirty="0">
                <a:solidFill>
                  <a:srgbClr val="002060"/>
                </a:solidFill>
              </a:rPr>
              <a:t>…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m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1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소속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300" b="1" dirty="0">
                <a:solidFill>
                  <a:srgbClr val="002060"/>
                </a:solidFill>
              </a:rPr>
              <a:t> 한 대학에 여러 명의 교수가 소속되므로 일대다 관계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제공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300" b="1" dirty="0">
                <a:solidFill>
                  <a:srgbClr val="002060"/>
                </a:solidFill>
              </a:rPr>
              <a:t> 한 대학이 여러 강의를 제공하므로 일대다 관계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담당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en-US" altLang="ko-KR" sz="1300" b="1" dirty="0">
                <a:solidFill>
                  <a:srgbClr val="002060"/>
                </a:solidFill>
              </a:rPr>
              <a:t> </a:t>
            </a:r>
            <a:r>
              <a:rPr lang="ko-KR" altLang="en-US" sz="1300" b="1" dirty="0">
                <a:solidFill>
                  <a:srgbClr val="002060"/>
                </a:solidFill>
              </a:rPr>
              <a:t>한 강의를 여러 교수가 담당할 수 있고</a:t>
            </a:r>
            <a:r>
              <a:rPr lang="en-US" altLang="ko-KR" sz="1300" b="1" dirty="0">
                <a:solidFill>
                  <a:srgbClr val="002060"/>
                </a:solidFill>
              </a:rPr>
              <a:t>, </a:t>
            </a:r>
            <a:r>
              <a:rPr lang="ko-KR" altLang="en-US" sz="1300" b="1" dirty="0">
                <a:solidFill>
                  <a:srgbClr val="002060"/>
                </a:solidFill>
              </a:rPr>
              <a:t>한 교수가 여러 강의를 담당할 수 있으므로 다대다 관계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2904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accent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담당교수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담당교수코드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제공대학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제공대학명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강의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강의코드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 err="1">
                <a:solidFill>
                  <a:srgbClr val="002060"/>
                </a:solidFill>
              </a:rPr>
              <a:t>기본키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관계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담당 </a:t>
            </a:r>
            <a:r>
              <a:rPr lang="en-US" altLang="ko-KR" sz="1600" b="1" dirty="0">
                <a:solidFill>
                  <a:srgbClr val="002060"/>
                </a:solidFill>
              </a:rPr>
              <a:t>: {</a:t>
            </a:r>
            <a:r>
              <a:rPr lang="ko-KR" altLang="en-US" sz="1600" b="1" u="sng" dirty="0">
                <a:solidFill>
                  <a:srgbClr val="002060"/>
                </a:solidFill>
              </a:rPr>
              <a:t>담당교수코드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u="sng" dirty="0">
                <a:solidFill>
                  <a:srgbClr val="002060"/>
                </a:solidFill>
              </a:rPr>
              <a:t>강의코드</a:t>
            </a:r>
            <a:r>
              <a:rPr lang="en-US" altLang="ko-KR" sz="1600" b="1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릴레이션과 정규화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제공대학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담당교수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담당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강의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8753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제공대학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7A9F806-C77A-E448-3288-C467F3802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08" y="1842765"/>
            <a:ext cx="2948577" cy="384560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085249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186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2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제공대학명</a:t>
            </a:r>
            <a:r>
              <a:rPr lang="en-US" altLang="ko-KR" b="1" dirty="0">
                <a:solidFill>
                  <a:srgbClr val="002060"/>
                </a:solidFill>
              </a:rPr>
              <a:t>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 TEXT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대학소재지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시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도</a:t>
            </a:r>
            <a:r>
              <a:rPr lang="en-US" altLang="ko-KR" b="1" dirty="0">
                <a:solidFill>
                  <a:srgbClr val="002060"/>
                </a:solidFill>
              </a:rPr>
              <a:t>) TEXT</a:t>
            </a: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87897E-E1B8-ED51-E17A-86B1389C5C92}"/>
              </a:ext>
            </a:extLst>
          </p:cNvPr>
          <p:cNvGrpSpPr/>
          <p:nvPr/>
        </p:nvGrpSpPr>
        <p:grpSpPr>
          <a:xfrm>
            <a:off x="8169555" y="484451"/>
            <a:ext cx="2947630" cy="1214906"/>
            <a:chOff x="8723192" y="1491246"/>
            <a:chExt cx="2947630" cy="121490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A0C86F-F4DB-B80B-32B1-28E92B576D60}"/>
                </a:ext>
              </a:extLst>
            </p:cNvPr>
            <p:cNvSpPr/>
            <p:nvPr/>
          </p:nvSpPr>
          <p:spPr>
            <a:xfrm>
              <a:off x="8723192" y="1911084"/>
              <a:ext cx="1431593" cy="4004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제공대학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16F490-5768-ED53-905C-2D9FB669F3A7}"/>
                </a:ext>
              </a:extLst>
            </p:cNvPr>
            <p:cNvSpPr/>
            <p:nvPr/>
          </p:nvSpPr>
          <p:spPr>
            <a:xfrm>
              <a:off x="10627166" y="1491246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제공대학명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904A7B1-40B6-FC74-7B82-74A6B7545627}"/>
                </a:ext>
              </a:extLst>
            </p:cNvPr>
            <p:cNvSpPr/>
            <p:nvPr/>
          </p:nvSpPr>
          <p:spPr>
            <a:xfrm>
              <a:off x="10627164" y="216406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대학소재지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7161B5A-A32B-B918-7A18-8C3FC1F8A085}"/>
                </a:ext>
              </a:extLst>
            </p:cNvPr>
            <p:cNvCxnSpPr>
              <a:cxnSpLocks/>
              <a:stCxn id="24" idx="2"/>
              <a:endCxn id="23" idx="3"/>
            </p:cNvCxnSpPr>
            <p:nvPr/>
          </p:nvCxnSpPr>
          <p:spPr>
            <a:xfrm flipH="1">
              <a:off x="10210546" y="1762288"/>
              <a:ext cx="416610" cy="34900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CA574A0-0654-39CC-DF90-878440567192}"/>
                </a:ext>
              </a:extLst>
            </p:cNvPr>
            <p:cNvCxnSpPr>
              <a:cxnSpLocks/>
              <a:stCxn id="25" idx="2"/>
              <a:endCxn id="23" idx="3"/>
            </p:cNvCxnSpPr>
            <p:nvPr/>
          </p:nvCxnSpPr>
          <p:spPr>
            <a:xfrm flipH="1" flipV="1">
              <a:off x="10210546" y="2111288"/>
              <a:ext cx="416609" cy="32382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1573A34-9FCE-EB22-CFF5-A930EF15ADAC}"/>
              </a:ext>
            </a:extLst>
          </p:cNvPr>
          <p:cNvSpPr txBox="1">
            <a:spLocks/>
          </p:cNvSpPr>
          <p:nvPr/>
        </p:nvSpPr>
        <p:spPr>
          <a:xfrm>
            <a:off x="1701441" y="4210157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이외의 속성 하나밖에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8CBCF-AF92-89AF-C673-241958CE464F}"/>
              </a:ext>
            </a:extLst>
          </p:cNvPr>
          <p:cNvSpPr/>
          <p:nvPr/>
        </p:nvSpPr>
        <p:spPr>
          <a:xfrm rot="21246503">
            <a:off x="2816810" y="4572972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</p:spTree>
    <p:extLst>
      <p:ext uri="{BB962C8B-B14F-4D97-AF65-F5344CB8AC3E}">
        <p14:creationId xmlns:p14="http://schemas.microsoft.com/office/powerpoint/2010/main" val="92106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담당교수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en-US" altLang="ko-KR" b="1" dirty="0">
                <a:solidFill>
                  <a:srgbClr val="002060"/>
                </a:solidFill>
              </a:rPr>
              <a:t>8676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4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교수코드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 INT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담당교수명 </a:t>
            </a:r>
            <a:r>
              <a:rPr lang="en-US" altLang="ko-KR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담당분야 </a:t>
            </a:r>
            <a:r>
              <a:rPr lang="en-US" altLang="ko-KR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제공대학명 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TEXT(</a:t>
            </a:r>
            <a:r>
              <a:rPr lang="ko-KR" altLang="en-US" b="1" dirty="0">
                <a:solidFill>
                  <a:srgbClr val="002060"/>
                </a:solidFill>
              </a:rPr>
              <a:t>제공대학 </a:t>
            </a:r>
            <a:r>
              <a:rPr lang="ko-KR" altLang="en-US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b="1" dirty="0">
                <a:solidFill>
                  <a:srgbClr val="002060"/>
                </a:solidFill>
              </a:rPr>
              <a:t> 참조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E00EB-333A-7E45-1C19-770CB6E4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707" y="2247633"/>
            <a:ext cx="3098637" cy="342716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758BFE-43FF-7160-F773-BECD2EB747AC}"/>
              </a:ext>
            </a:extLst>
          </p:cNvPr>
          <p:cNvGrpSpPr/>
          <p:nvPr/>
        </p:nvGrpSpPr>
        <p:grpSpPr>
          <a:xfrm>
            <a:off x="7693337" y="216158"/>
            <a:ext cx="3164936" cy="1897875"/>
            <a:chOff x="946618" y="1169352"/>
            <a:chExt cx="3164936" cy="18978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6ACD30-0F56-AFD0-7C4C-A5DDAAEE8DA7}"/>
                </a:ext>
              </a:extLst>
            </p:cNvPr>
            <p:cNvSpPr/>
            <p:nvPr/>
          </p:nvSpPr>
          <p:spPr>
            <a:xfrm>
              <a:off x="2680715" y="1917595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0DD197-7985-7686-F246-3D1A09C36EC5}"/>
                </a:ext>
              </a:extLst>
            </p:cNvPr>
            <p:cNvSpPr/>
            <p:nvPr/>
          </p:nvSpPr>
          <p:spPr>
            <a:xfrm>
              <a:off x="946618" y="1169352"/>
              <a:ext cx="1043656" cy="5428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</a:t>
              </a:r>
              <a:endParaRPr lang="en-US" altLang="ko-KR" sz="1000" u="sng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코드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5E5C3DB-6405-260A-A4A6-5F9658285147}"/>
                </a:ext>
              </a:extLst>
            </p:cNvPr>
            <p:cNvSpPr/>
            <p:nvPr/>
          </p:nvSpPr>
          <p:spPr>
            <a:xfrm>
              <a:off x="946618" y="184761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담당교수명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99167C0-7E22-26AC-29CA-A00B54A50E72}"/>
                </a:ext>
              </a:extLst>
            </p:cNvPr>
            <p:cNvSpPr/>
            <p:nvPr/>
          </p:nvSpPr>
          <p:spPr>
            <a:xfrm>
              <a:off x="946618" y="2525144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소속분야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ECCB117-70A6-2075-69CF-96D41883B7EB}"/>
                </a:ext>
              </a:extLst>
            </p:cNvPr>
            <p:cNvCxnSpPr>
              <a:cxnSpLocks/>
              <a:stCxn id="5" idx="1"/>
              <a:endCxn id="6" idx="6"/>
            </p:cNvCxnSpPr>
            <p:nvPr/>
          </p:nvCxnSpPr>
          <p:spPr>
            <a:xfrm flipH="1" flipV="1">
              <a:off x="1990276" y="1440764"/>
              <a:ext cx="644074" cy="67660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2E180E-6F6C-EFD8-1B01-1198711C80A5}"/>
                </a:ext>
              </a:extLst>
            </p:cNvPr>
            <p:cNvCxnSpPr>
              <a:cxnSpLocks/>
              <a:stCxn id="18" idx="6"/>
              <a:endCxn id="5" idx="1"/>
            </p:cNvCxnSpPr>
            <p:nvPr/>
          </p:nvCxnSpPr>
          <p:spPr>
            <a:xfrm flipV="1">
              <a:off x="1990276" y="2117368"/>
              <a:ext cx="644074" cy="678818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41DE320-8964-8C0D-9E3A-AFEE32E8CBBA}"/>
                </a:ext>
              </a:extLst>
            </p:cNvPr>
            <p:cNvCxnSpPr>
              <a:cxnSpLocks/>
              <a:stCxn id="5" idx="1"/>
              <a:endCxn id="17" idx="6"/>
            </p:cNvCxnSpPr>
            <p:nvPr/>
          </p:nvCxnSpPr>
          <p:spPr>
            <a:xfrm flipH="1">
              <a:off x="1990276" y="2117368"/>
              <a:ext cx="644074" cy="129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797972B-9F8F-3DD1-76E3-AB95960E06B7}"/>
              </a:ext>
            </a:extLst>
          </p:cNvPr>
          <p:cNvSpPr txBox="1">
            <a:spLocks/>
          </p:cNvSpPr>
          <p:nvPr/>
        </p:nvSpPr>
        <p:spPr>
          <a:xfrm>
            <a:off x="1701441" y="4210157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전처리를 통해 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</a:rPr>
              <a:t>속성 간 함수종속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BFFD3E-0CB0-D786-BBEA-D50B680B1A76}"/>
              </a:ext>
            </a:extLst>
          </p:cNvPr>
          <p:cNvSpPr/>
          <p:nvPr/>
        </p:nvSpPr>
        <p:spPr>
          <a:xfrm rot="21246503">
            <a:off x="2816810" y="4572972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</p:spTree>
    <p:extLst>
      <p:ext uri="{BB962C8B-B14F-4D97-AF65-F5344CB8AC3E}">
        <p14:creationId xmlns:p14="http://schemas.microsoft.com/office/powerpoint/2010/main" val="40846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17291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2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교수코드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강의코드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교수코드 </a:t>
            </a:r>
            <a:r>
              <a:rPr lang="en-US" altLang="ko-KR" b="1" dirty="0">
                <a:solidFill>
                  <a:srgbClr val="002060"/>
                </a:solidFill>
              </a:rPr>
              <a:t>INT 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</a:t>
            </a:r>
            <a:r>
              <a:rPr lang="ko-KR" altLang="en-US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b="1" dirty="0">
                <a:solidFill>
                  <a:srgbClr val="002060"/>
                </a:solidFill>
              </a:rPr>
              <a:t> 참조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강의코드 </a:t>
            </a:r>
            <a:r>
              <a:rPr lang="en-US" altLang="ko-KR" b="1" dirty="0">
                <a:solidFill>
                  <a:srgbClr val="002060"/>
                </a:solidFill>
              </a:rPr>
              <a:t>INT 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강의 </a:t>
            </a:r>
            <a:r>
              <a:rPr lang="ko-KR" altLang="en-US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b="1" dirty="0">
                <a:solidFill>
                  <a:srgbClr val="002060"/>
                </a:solidFill>
              </a:rPr>
              <a:t> 참조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C1EA22-B677-3439-5D1A-EBC409EE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874" y="1151974"/>
            <a:ext cx="2019582" cy="435353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EC3792DC-450C-08FF-F915-8CF4BCB74DFC}"/>
              </a:ext>
            </a:extLst>
          </p:cNvPr>
          <p:cNvGrpSpPr/>
          <p:nvPr/>
        </p:nvGrpSpPr>
        <p:grpSpPr>
          <a:xfrm>
            <a:off x="6672115" y="1743345"/>
            <a:ext cx="1697092" cy="2859508"/>
            <a:chOff x="2547588" y="1917595"/>
            <a:chExt cx="1697092" cy="285950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D3F2C9-C387-302F-B187-063DABCA0679}"/>
                </a:ext>
              </a:extLst>
            </p:cNvPr>
            <p:cNvSpPr/>
            <p:nvPr/>
          </p:nvSpPr>
          <p:spPr>
            <a:xfrm>
              <a:off x="2680715" y="1917595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69F440-1704-0875-5431-933E3CD3C9BE}"/>
                </a:ext>
              </a:extLst>
            </p:cNvPr>
            <p:cNvSpPr/>
            <p:nvPr/>
          </p:nvSpPr>
          <p:spPr>
            <a:xfrm>
              <a:off x="2680715" y="4377557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</a:t>
              </a:r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63AF5929-EBAD-0B39-4EA0-722137C11BCD}"/>
                </a:ext>
              </a:extLst>
            </p:cNvPr>
            <p:cNvSpPr/>
            <p:nvPr/>
          </p:nvSpPr>
          <p:spPr>
            <a:xfrm>
              <a:off x="2547588" y="3105834"/>
              <a:ext cx="1697092" cy="483028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717132-621B-E8F7-99F0-D3AB4BAB6D29}"/>
                </a:ext>
              </a:extLst>
            </p:cNvPr>
            <p:cNvCxnSpPr>
              <a:cxnSpLocks/>
            </p:cNvCxnSpPr>
            <p:nvPr/>
          </p:nvCxnSpPr>
          <p:spPr>
            <a:xfrm>
              <a:off x="3396134" y="2415736"/>
              <a:ext cx="0" cy="58083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ap="sq" cmpd="dbl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59CB0-E45E-4983-79E6-47C03DF0C9C2}"/>
                </a:ext>
              </a:extLst>
            </p:cNvPr>
            <p:cNvSpPr txBox="1"/>
            <p:nvPr/>
          </p:nvSpPr>
          <p:spPr>
            <a:xfrm>
              <a:off x="3359524" y="2505500"/>
              <a:ext cx="596624" cy="307338"/>
            </a:xfrm>
            <a:prstGeom prst="rect">
              <a:avLst/>
            </a:prstGeom>
            <a:noFill/>
            <a:ln w="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n</a:t>
              </a:r>
              <a:endParaRPr lang="ko-KR" altLang="en-US" sz="14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8451B3-1E9A-D58B-3419-4A1AA14C47EF}"/>
                </a:ext>
              </a:extLst>
            </p:cNvPr>
            <p:cNvCxnSpPr>
              <a:cxnSpLocks/>
            </p:cNvCxnSpPr>
            <p:nvPr/>
          </p:nvCxnSpPr>
          <p:spPr>
            <a:xfrm>
              <a:off x="3396134" y="3694070"/>
              <a:ext cx="0" cy="58083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ap="sq" cmpd="dbl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719517-1338-F124-B84A-FF1D2C8B7E58}"/>
                </a:ext>
              </a:extLst>
            </p:cNvPr>
            <p:cNvSpPr txBox="1"/>
            <p:nvPr/>
          </p:nvSpPr>
          <p:spPr>
            <a:xfrm>
              <a:off x="3350394" y="3783035"/>
              <a:ext cx="596624" cy="307338"/>
            </a:xfrm>
            <a:prstGeom prst="rect">
              <a:avLst/>
            </a:prstGeom>
            <a:noFill/>
            <a:ln w="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m</a:t>
              </a:r>
              <a:endParaRPr lang="ko-KR" altLang="en-US" sz="1400" dirty="0"/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364DE1E0-FCA2-88FA-F123-69037942FF27}"/>
              </a:ext>
            </a:extLst>
          </p:cNvPr>
          <p:cNvSpPr txBox="1">
            <a:spLocks/>
          </p:cNvSpPr>
          <p:nvPr/>
        </p:nvSpPr>
        <p:spPr>
          <a:xfrm>
            <a:off x="1701441" y="4210157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7C67B2-122E-4B81-FFE0-B2EBBF8EFCBE}"/>
              </a:ext>
            </a:extLst>
          </p:cNvPr>
          <p:cNvSpPr/>
          <p:nvPr/>
        </p:nvSpPr>
        <p:spPr>
          <a:xfrm rot="21246503">
            <a:off x="2816810" y="4572972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</p:spTree>
    <p:extLst>
      <p:ext uri="{BB962C8B-B14F-4D97-AF65-F5344CB8AC3E}">
        <p14:creationId xmlns:p14="http://schemas.microsoft.com/office/powerpoint/2010/main" val="14489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16814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6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강의코드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 INT</a:t>
            </a:r>
          </a:p>
          <a:p>
            <a:pPr marL="0" indent="0">
              <a:buNone/>
            </a:pPr>
            <a:r>
              <a:rPr lang="ko-KR" altLang="en-US" b="1" dirty="0" err="1">
                <a:solidFill>
                  <a:srgbClr val="002060"/>
                </a:solidFill>
              </a:rPr>
              <a:t>강의명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교육분류 </a:t>
            </a:r>
            <a:r>
              <a:rPr lang="en-US" altLang="ko-KR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b="1" dirty="0" err="1">
                <a:solidFill>
                  <a:srgbClr val="002060"/>
                </a:solidFill>
              </a:rPr>
              <a:t>강의년도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INT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강의학기 </a:t>
            </a:r>
            <a:r>
              <a:rPr lang="en-US" altLang="ko-KR" b="1" dirty="0">
                <a:solidFill>
                  <a:srgbClr val="002060"/>
                </a:solidFill>
              </a:rPr>
              <a:t>INT</a:t>
            </a:r>
          </a:p>
          <a:p>
            <a:pPr marL="0" indent="0">
              <a:buNone/>
            </a:pPr>
            <a:r>
              <a:rPr lang="ko-KR" altLang="en-US" b="1" dirty="0">
                <a:solidFill>
                  <a:srgbClr val="002060"/>
                </a:solidFill>
              </a:rPr>
              <a:t>제공대학명 </a:t>
            </a:r>
            <a:r>
              <a:rPr lang="en-US" altLang="ko-KR" b="1" dirty="0">
                <a:solidFill>
                  <a:srgbClr val="002060"/>
                </a:solidFill>
              </a:rPr>
              <a:t>TEXT 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제공대학 </a:t>
            </a:r>
            <a:r>
              <a:rPr lang="ko-KR" altLang="en-US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b="1" dirty="0">
                <a:solidFill>
                  <a:srgbClr val="002060"/>
                </a:solidFill>
              </a:rPr>
              <a:t> 참조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30F75-75DB-F125-A3D8-2BC7B8CD0B79}"/>
              </a:ext>
            </a:extLst>
          </p:cNvPr>
          <p:cNvGrpSpPr/>
          <p:nvPr/>
        </p:nvGrpSpPr>
        <p:grpSpPr>
          <a:xfrm>
            <a:off x="6096000" y="266579"/>
            <a:ext cx="5929136" cy="1566043"/>
            <a:chOff x="431566" y="4377557"/>
            <a:chExt cx="5929136" cy="156604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8837A2E-9718-6389-3F40-2DA1D6A775B6}"/>
                </a:ext>
              </a:extLst>
            </p:cNvPr>
            <p:cNvSpPr/>
            <p:nvPr/>
          </p:nvSpPr>
          <p:spPr>
            <a:xfrm>
              <a:off x="2680715" y="4377557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2D2920-3ABE-9C5D-E3B0-B3B83105B180}"/>
                </a:ext>
              </a:extLst>
            </p:cNvPr>
            <p:cNvSpPr/>
            <p:nvPr/>
          </p:nvSpPr>
          <p:spPr>
            <a:xfrm>
              <a:off x="431566" y="5400992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강의코드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6FCECEA-BAAB-65CD-20E4-8405B0B6703E}"/>
                </a:ext>
              </a:extLst>
            </p:cNvPr>
            <p:cNvSpPr/>
            <p:nvPr/>
          </p:nvSpPr>
          <p:spPr>
            <a:xfrm>
              <a:off x="1652936" y="5401517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강의명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51D55BD-7100-0389-6143-88C8198F4795}"/>
                </a:ext>
              </a:extLst>
            </p:cNvPr>
            <p:cNvSpPr/>
            <p:nvPr/>
          </p:nvSpPr>
          <p:spPr>
            <a:xfrm>
              <a:off x="2874306" y="5400991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교육분류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978A625-A5BD-DD8C-BF04-22B0ABC5007B}"/>
                </a:ext>
              </a:extLst>
            </p:cNvPr>
            <p:cNvSpPr/>
            <p:nvPr/>
          </p:nvSpPr>
          <p:spPr>
            <a:xfrm>
              <a:off x="5317046" y="540098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강의년도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77C75F-1BDF-EFA9-1668-95B5744C13C7}"/>
                </a:ext>
              </a:extLst>
            </p:cNvPr>
            <p:cNvSpPr/>
            <p:nvPr/>
          </p:nvSpPr>
          <p:spPr>
            <a:xfrm>
              <a:off x="4095676" y="5400990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강의학기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0C3F83E-3D55-E795-0E4F-A1178535B6C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953395" y="4822483"/>
              <a:ext cx="2442740" cy="57855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5DF9B2-196A-C815-2625-7DD10EFD15F9}"/>
                </a:ext>
              </a:extLst>
            </p:cNvPr>
            <p:cNvCxnSpPr>
              <a:cxnSpLocks/>
              <a:stCxn id="8" idx="0"/>
              <a:endCxn id="2" idx="2"/>
            </p:cNvCxnSpPr>
            <p:nvPr/>
          </p:nvCxnSpPr>
          <p:spPr>
            <a:xfrm flipV="1">
              <a:off x="2174765" y="4822485"/>
              <a:ext cx="1221370" cy="57903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18F1101-2B67-0030-3495-B7F30F6923E1}"/>
                </a:ext>
              </a:extLst>
            </p:cNvPr>
            <p:cNvCxnSpPr>
              <a:cxnSpLocks/>
              <a:stCxn id="9" idx="0"/>
              <a:endCxn id="2" idx="2"/>
            </p:cNvCxnSpPr>
            <p:nvPr/>
          </p:nvCxnSpPr>
          <p:spPr>
            <a:xfrm flipV="1">
              <a:off x="3396135" y="4822487"/>
              <a:ext cx="2" cy="578551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8784C38-5044-AEE5-44CB-A0EE9D1D8414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H="1" flipV="1">
              <a:off x="3396135" y="4822480"/>
              <a:ext cx="122137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E0908D-BF3F-B848-99D0-4092416D8C31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H="1" flipV="1">
              <a:off x="3396135" y="4822481"/>
              <a:ext cx="244274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58D0F2A1-303D-CF40-A11D-53B0BCDCF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820" y="2011747"/>
            <a:ext cx="5698082" cy="36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7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ko-KR" altLang="en-US" b="1" dirty="0">
                <a:solidFill>
                  <a:srgbClr val="002060"/>
                </a:solidFill>
              </a:rPr>
              <a:t>제</a:t>
            </a:r>
            <a:r>
              <a:rPr lang="en-US" altLang="ko-KR" b="1" dirty="0">
                <a:solidFill>
                  <a:srgbClr val="002060"/>
                </a:solidFill>
              </a:rPr>
              <a:t>1 </a:t>
            </a:r>
            <a:r>
              <a:rPr lang="ko-KR" altLang="en-US" b="1" dirty="0">
                <a:solidFill>
                  <a:srgbClr val="002060"/>
                </a:solidFill>
              </a:rPr>
              <a:t>정규형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 err="1">
                <a:solidFill>
                  <a:srgbClr val="002060"/>
                </a:solidFill>
              </a:rPr>
              <a:t>전처리</a:t>
            </a:r>
            <a:r>
              <a:rPr lang="ko-KR" altLang="en-US" b="1" dirty="0">
                <a:solidFill>
                  <a:srgbClr val="002060"/>
                </a:solidFill>
              </a:rPr>
              <a:t> 과정에서 모든 테이블의 속성의 </a:t>
            </a:r>
            <a:r>
              <a:rPr lang="ko-KR" altLang="en-US" b="1" dirty="0" err="1">
                <a:solidFill>
                  <a:srgbClr val="002060"/>
                </a:solidFill>
              </a:rPr>
              <a:t>원자성</a:t>
            </a:r>
            <a:r>
              <a:rPr lang="ko-KR" altLang="en-US" b="1" dirty="0">
                <a:solidFill>
                  <a:srgbClr val="002060"/>
                </a:solidFill>
              </a:rPr>
              <a:t> 확보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제</a:t>
            </a:r>
            <a:r>
              <a:rPr lang="en-US" altLang="ko-KR" b="1" dirty="0">
                <a:solidFill>
                  <a:srgbClr val="002060"/>
                </a:solidFill>
              </a:rPr>
              <a:t>2</a:t>
            </a:r>
            <a:r>
              <a:rPr lang="ko-KR" altLang="en-US" b="1" dirty="0">
                <a:solidFill>
                  <a:srgbClr val="002060"/>
                </a:solidFill>
              </a:rPr>
              <a:t> 정규형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담당 릴레이션을 제외하고 모든 기본키의 차원은 </a:t>
            </a:r>
            <a:r>
              <a:rPr lang="en-US" altLang="ko-KR" b="1" dirty="0">
                <a:solidFill>
                  <a:srgbClr val="002060"/>
                </a:solidFill>
              </a:rPr>
              <a:t>1</a:t>
            </a:r>
            <a:r>
              <a:rPr lang="ko-KR" altLang="en-US" b="1" dirty="0">
                <a:solidFill>
                  <a:srgbClr val="002060"/>
                </a:solidFill>
              </a:rPr>
              <a:t>차원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따라서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ko-KR" altLang="en-US" b="1" dirty="0">
                <a:solidFill>
                  <a:srgbClr val="002060"/>
                </a:solidFill>
              </a:rPr>
              <a:t> 이외의 속성들은 기본키에 완전종속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제</a:t>
            </a:r>
            <a:r>
              <a:rPr lang="en-US" altLang="ko-KR" b="1" dirty="0">
                <a:solidFill>
                  <a:schemeClr val="accent1"/>
                </a:solidFill>
              </a:rPr>
              <a:t>3 </a:t>
            </a:r>
            <a:r>
              <a:rPr lang="ko-KR" altLang="en-US" b="1" dirty="0">
                <a:solidFill>
                  <a:schemeClr val="accent1"/>
                </a:solidFill>
              </a:rPr>
              <a:t>정규형 </a:t>
            </a:r>
            <a:r>
              <a:rPr lang="en-US" altLang="ko-KR" b="1" dirty="0">
                <a:solidFill>
                  <a:schemeClr val="accent1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강의 </a:t>
            </a:r>
            <a:r>
              <a:rPr lang="ko-KR" altLang="en-US" b="1" dirty="0" err="1">
                <a:solidFill>
                  <a:schemeClr val="accent1"/>
                </a:solidFill>
              </a:rPr>
              <a:t>릴레이션에서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제외 속성 간 </a:t>
            </a:r>
            <a:r>
              <a:rPr lang="ko-KR" altLang="en-US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b="1" dirty="0">
                <a:solidFill>
                  <a:schemeClr val="accent1"/>
                </a:solidFill>
              </a:rPr>
              <a:t> 함수종속관계 해소 필요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b="1" dirty="0">
                <a:solidFill>
                  <a:schemeClr val="accent1"/>
                </a:solidFill>
              </a:rPr>
              <a:t> →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교육분류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30F75-75DB-F125-A3D8-2BC7B8CD0B79}"/>
              </a:ext>
            </a:extLst>
          </p:cNvPr>
          <p:cNvGrpSpPr/>
          <p:nvPr/>
        </p:nvGrpSpPr>
        <p:grpSpPr>
          <a:xfrm>
            <a:off x="6096000" y="266579"/>
            <a:ext cx="5929136" cy="1566043"/>
            <a:chOff x="431566" y="4377557"/>
            <a:chExt cx="5929136" cy="156604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8837A2E-9718-6389-3F40-2DA1D6A775B6}"/>
                </a:ext>
              </a:extLst>
            </p:cNvPr>
            <p:cNvSpPr/>
            <p:nvPr/>
          </p:nvSpPr>
          <p:spPr>
            <a:xfrm>
              <a:off x="2680715" y="4377557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2D2920-3ABE-9C5D-E3B0-B3B83105B180}"/>
                </a:ext>
              </a:extLst>
            </p:cNvPr>
            <p:cNvSpPr/>
            <p:nvPr/>
          </p:nvSpPr>
          <p:spPr>
            <a:xfrm>
              <a:off x="431566" y="5400992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강의코드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6FCECEA-BAAB-65CD-20E4-8405B0B6703E}"/>
                </a:ext>
              </a:extLst>
            </p:cNvPr>
            <p:cNvSpPr/>
            <p:nvPr/>
          </p:nvSpPr>
          <p:spPr>
            <a:xfrm>
              <a:off x="1652936" y="5401517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강의명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51D55BD-7100-0389-6143-88C8198F4795}"/>
                </a:ext>
              </a:extLst>
            </p:cNvPr>
            <p:cNvSpPr/>
            <p:nvPr/>
          </p:nvSpPr>
          <p:spPr>
            <a:xfrm>
              <a:off x="2874306" y="5400991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교육분류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978A625-A5BD-DD8C-BF04-22B0ABC5007B}"/>
                </a:ext>
              </a:extLst>
            </p:cNvPr>
            <p:cNvSpPr/>
            <p:nvPr/>
          </p:nvSpPr>
          <p:spPr>
            <a:xfrm>
              <a:off x="5317046" y="540098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강의년도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77C75F-1BDF-EFA9-1668-95B5744C13C7}"/>
                </a:ext>
              </a:extLst>
            </p:cNvPr>
            <p:cNvSpPr/>
            <p:nvPr/>
          </p:nvSpPr>
          <p:spPr>
            <a:xfrm>
              <a:off x="4095676" y="5400990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강의학기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0C3F83E-3D55-E795-0E4F-A1178535B6C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953395" y="4822483"/>
              <a:ext cx="2442740" cy="57855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5DF9B2-196A-C815-2625-7DD10EFD15F9}"/>
                </a:ext>
              </a:extLst>
            </p:cNvPr>
            <p:cNvCxnSpPr>
              <a:cxnSpLocks/>
              <a:stCxn id="8" idx="0"/>
              <a:endCxn id="2" idx="2"/>
            </p:cNvCxnSpPr>
            <p:nvPr/>
          </p:nvCxnSpPr>
          <p:spPr>
            <a:xfrm flipV="1">
              <a:off x="2174765" y="4822485"/>
              <a:ext cx="1221370" cy="57903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18F1101-2B67-0030-3495-B7F30F6923E1}"/>
                </a:ext>
              </a:extLst>
            </p:cNvPr>
            <p:cNvCxnSpPr>
              <a:cxnSpLocks/>
              <a:stCxn id="9" idx="0"/>
              <a:endCxn id="2" idx="2"/>
            </p:cNvCxnSpPr>
            <p:nvPr/>
          </p:nvCxnSpPr>
          <p:spPr>
            <a:xfrm flipV="1">
              <a:off x="3396135" y="4822487"/>
              <a:ext cx="2" cy="578551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8784C38-5044-AEE5-44CB-A0EE9D1D8414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H="1" flipV="1">
              <a:off x="3396135" y="4822480"/>
              <a:ext cx="122137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E0908D-BF3F-B848-99D0-4092416D8C31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H="1" flipV="1">
              <a:off x="3396135" y="4822481"/>
              <a:ext cx="244274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FBB5FBD-39D5-52F4-18A9-6CC06CD16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4"/>
          <a:stretch/>
        </p:blipFill>
        <p:spPr>
          <a:xfrm>
            <a:off x="5961014" y="1999612"/>
            <a:ext cx="6084000" cy="390579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4E1F50-DC6F-5170-F731-3A813C101856}"/>
              </a:ext>
            </a:extLst>
          </p:cNvPr>
          <p:cNvSpPr/>
          <p:nvPr/>
        </p:nvSpPr>
        <p:spPr>
          <a:xfrm>
            <a:off x="7256476" y="1999123"/>
            <a:ext cx="2503634" cy="39057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6FD50CC-56BD-ADA7-162C-215580A5D76C}"/>
              </a:ext>
            </a:extLst>
          </p:cNvPr>
          <p:cNvGrpSpPr/>
          <p:nvPr/>
        </p:nvGrpSpPr>
        <p:grpSpPr>
          <a:xfrm>
            <a:off x="1455246" y="4071168"/>
            <a:ext cx="3583426" cy="1941562"/>
            <a:chOff x="922500" y="4071168"/>
            <a:chExt cx="3583426" cy="194156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231E98-3790-9592-732E-E3D1E5581FA8}"/>
                </a:ext>
              </a:extLst>
            </p:cNvPr>
            <p:cNvSpPr/>
            <p:nvPr/>
          </p:nvSpPr>
          <p:spPr>
            <a:xfrm>
              <a:off x="922500" y="4121726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u="sng" dirty="0"/>
                <a:t>강의코드</a:t>
              </a: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F9A692AE-102D-9E15-7807-3E9074A013B4}"/>
                </a:ext>
              </a:extLst>
            </p:cNvPr>
            <p:cNvSpPr/>
            <p:nvPr/>
          </p:nvSpPr>
          <p:spPr>
            <a:xfrm>
              <a:off x="2017539" y="4388328"/>
              <a:ext cx="1410720" cy="826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2CF6214-4347-6B23-7C27-7951A3AF2B2F}"/>
                </a:ext>
              </a:extLst>
            </p:cNvPr>
            <p:cNvSpPr/>
            <p:nvPr/>
          </p:nvSpPr>
          <p:spPr>
            <a:xfrm>
              <a:off x="3502074" y="4071168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강의명</a:t>
              </a:r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98B1DB-35D0-336C-365A-6F5ACECEB7DB}"/>
                </a:ext>
              </a:extLst>
            </p:cNvPr>
            <p:cNvSpPr/>
            <p:nvPr/>
          </p:nvSpPr>
          <p:spPr>
            <a:xfrm>
              <a:off x="3502074" y="5336869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교육분류</a:t>
              </a:r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B0654DDB-16CD-B3F5-CBF0-8FE37A6DE325}"/>
                </a:ext>
              </a:extLst>
            </p:cNvPr>
            <p:cNvSpPr/>
            <p:nvPr/>
          </p:nvSpPr>
          <p:spPr>
            <a:xfrm rot="1654500">
              <a:off x="1850883" y="5034312"/>
              <a:ext cx="1472858" cy="6095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815E117A-CA51-2187-9AF4-BF547062B928}"/>
                </a:ext>
              </a:extLst>
            </p:cNvPr>
            <p:cNvSpPr/>
            <p:nvPr/>
          </p:nvSpPr>
          <p:spPr>
            <a:xfrm rot="5400000">
              <a:off x="3749857" y="5021622"/>
              <a:ext cx="501409" cy="6945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58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B5A789-4337-47DE-E5EC-2B45DD864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70"/>
          <a:stretch/>
        </p:blipFill>
        <p:spPr>
          <a:xfrm>
            <a:off x="7388678" y="249034"/>
            <a:ext cx="4486901" cy="295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0FAC9F-5FE6-4FCB-E576-7FD551C452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" b="25510"/>
          <a:stretch/>
        </p:blipFill>
        <p:spPr>
          <a:xfrm>
            <a:off x="8136494" y="3656967"/>
            <a:ext cx="2991267" cy="2952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FBB5FBD-39D5-52F4-18A9-6CC06CD16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04" y="1073793"/>
            <a:ext cx="6144482" cy="390579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2D96E62-B638-C429-334F-2272B8B0ED55}"/>
              </a:ext>
            </a:extLst>
          </p:cNvPr>
          <p:cNvSpPr/>
          <p:nvPr/>
        </p:nvSpPr>
        <p:spPr>
          <a:xfrm rot="19758723">
            <a:off x="6423845" y="2338669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0F195D2-1AA2-FA23-8CBE-E6BD9C0E212D}"/>
              </a:ext>
            </a:extLst>
          </p:cNvPr>
          <p:cNvSpPr/>
          <p:nvPr/>
        </p:nvSpPr>
        <p:spPr>
          <a:xfrm rot="1647680">
            <a:off x="6425872" y="4058785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D423E4E-5A04-B834-9599-6F7BEB0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807" y="5273647"/>
            <a:ext cx="7392624" cy="913224"/>
          </a:xfrm>
        </p:spPr>
        <p:txBody>
          <a:bodyPr rtlCol="0">
            <a:normAutofit/>
          </a:bodyPr>
          <a:lstStyle/>
          <a:p>
            <a:r>
              <a:rPr lang="ko-KR" altLang="en-US" sz="1700" b="1" dirty="0">
                <a:solidFill>
                  <a:schemeClr val="accent1"/>
                </a:solidFill>
              </a:rPr>
              <a:t>강의명과 교육분류로 이루어진 테이블로 쪼개어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700" b="1" dirty="0">
                <a:solidFill>
                  <a:schemeClr val="accent1"/>
                </a:solidFill>
              </a:rPr>
              <a:t> 함수종속 해소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기본키가 </a:t>
            </a:r>
            <a:r>
              <a:rPr lang="en-US" altLang="ko-KR" sz="1700" b="1" dirty="0">
                <a:solidFill>
                  <a:schemeClr val="accent1"/>
                </a:solidFill>
              </a:rPr>
              <a:t>1</a:t>
            </a:r>
            <a:r>
              <a:rPr lang="ko-KR" altLang="en-US" sz="1700" b="1" dirty="0">
                <a:solidFill>
                  <a:schemeClr val="accent1"/>
                </a:solidFill>
              </a:rPr>
              <a:t>차원이므로 보이스</a:t>
            </a:r>
            <a:r>
              <a:rPr lang="en-US" altLang="ko-KR" sz="1700" b="1" dirty="0">
                <a:solidFill>
                  <a:schemeClr val="accent1"/>
                </a:solidFill>
              </a:rPr>
              <a:t>-</a:t>
            </a:r>
            <a:r>
              <a:rPr lang="ko-KR" altLang="en-US" sz="1700" b="1" dirty="0">
                <a:solidFill>
                  <a:schemeClr val="accent1"/>
                </a:solidFill>
              </a:rPr>
              <a:t>코드 정규형 만족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endParaRPr lang="en-US" altLang="ko-KR" sz="17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16822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행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sz="22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solidFill>
                  <a:srgbClr val="002060"/>
                </a:solidFill>
              </a:rPr>
              <a:t>16822</a:t>
            </a:r>
            <a:r>
              <a:rPr lang="ko-KR" altLang="en-US" b="1" dirty="0">
                <a:solidFill>
                  <a:srgbClr val="002060"/>
                </a:solidFill>
              </a:rPr>
              <a:t>개의 행 중 교육 중분류명이 있는 </a:t>
            </a:r>
            <a:r>
              <a:rPr lang="en-US" altLang="ko-KR" b="1" dirty="0">
                <a:solidFill>
                  <a:srgbClr val="002060"/>
                </a:solidFill>
              </a:rPr>
              <a:t>16814</a:t>
            </a:r>
            <a:r>
              <a:rPr lang="ko-KR" altLang="en-US" b="1" dirty="0">
                <a:solidFill>
                  <a:srgbClr val="002060"/>
                </a:solidFill>
              </a:rPr>
              <a:t>개의 행 사용</a:t>
            </a:r>
            <a:endParaRPr lang="ko-KR" altLang="en-US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 중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제공대학명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 err="1">
                <a:solidFill>
                  <a:srgbClr val="002060"/>
                </a:solidFill>
              </a:rPr>
              <a:t>교수명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강의학기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강의</a:t>
            </a:r>
            <a:r>
              <a:rPr lang="en-US" altLang="ko-KR" dirty="0">
                <a:solidFill>
                  <a:srgbClr val="002060"/>
                </a:solidFill>
              </a:rPr>
              <a:t>URL</a:t>
            </a:r>
            <a:r>
              <a:rPr lang="ko-KR" altLang="en-US" dirty="0">
                <a:solidFill>
                  <a:srgbClr val="002060"/>
                </a:solidFill>
              </a:rPr>
              <a:t>주소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과정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교육 중분류명이 없는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제거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</a:rPr>
              <a:t>URL</a:t>
            </a:r>
            <a:r>
              <a:rPr lang="ko-KR" altLang="en-US" b="1" dirty="0">
                <a:solidFill>
                  <a:srgbClr val="002060"/>
                </a:solidFill>
              </a:rPr>
              <a:t>주소의 숫자 부분을 강의코드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강의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로 지정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복합속성인 강의학기를 </a:t>
            </a:r>
            <a:r>
              <a:rPr lang="ko-KR" altLang="en-US" b="1" dirty="0" err="1">
                <a:solidFill>
                  <a:srgbClr val="002060"/>
                </a:solidFill>
              </a:rPr>
              <a:t>강의년도와</a:t>
            </a:r>
            <a:r>
              <a:rPr lang="ko-KR" altLang="en-US" b="1" dirty="0">
                <a:solidFill>
                  <a:srgbClr val="002060"/>
                </a:solidFill>
              </a:rPr>
              <a:t> 강의학기 두 개의 단순속성으로 분리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2060"/>
                </a:solidFill>
              </a:rPr>
              <a:t>강의를 담당하는 교수가 여러 명인 경우 자르기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2060"/>
                </a:solidFill>
              </a:rPr>
              <a:t>한글 이름 외 영어 이름이 추가되어 있을 경우 제거 등 깨끗하게 처리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담당분야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소속대학을 기준으로 중복되는 행 제거하여 인덱스로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1. </a:t>
            </a:r>
            <a:r>
              <a:rPr lang="ko-KR" altLang="en-US" b="1" dirty="0">
                <a:solidFill>
                  <a:srgbClr val="002060"/>
                </a:solidFill>
              </a:rPr>
              <a:t>교육 중분류명이 없는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제거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C661B-D5AE-AF04-1E76-641C6153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828521"/>
            <a:ext cx="11045795" cy="31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5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2. </a:t>
            </a:r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</a:rPr>
              <a:t>URL</a:t>
            </a:r>
            <a:r>
              <a:rPr lang="ko-KR" altLang="en-US" b="1" dirty="0">
                <a:solidFill>
                  <a:srgbClr val="002060"/>
                </a:solidFill>
              </a:rPr>
              <a:t>주소의 숫자 부분을 강의코드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강의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로 지정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78331-DE14-CE1D-E6EE-C480FD96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703" y="1680918"/>
            <a:ext cx="3162741" cy="3496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039CB1-30F3-2A3C-D0C5-49287052C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784" y="1671392"/>
            <a:ext cx="3724795" cy="35152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5D2FC2-E81E-996E-7AFA-928A7478026C}"/>
              </a:ext>
            </a:extLst>
          </p:cNvPr>
          <p:cNvSpPr/>
          <p:nvPr/>
        </p:nvSpPr>
        <p:spPr>
          <a:xfrm>
            <a:off x="5427343" y="3207326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F1BD42-65F0-A470-4FB1-555EBAEA6308}"/>
              </a:ext>
            </a:extLst>
          </p:cNvPr>
          <p:cNvSpPr/>
          <p:nvPr/>
        </p:nvSpPr>
        <p:spPr>
          <a:xfrm>
            <a:off x="10420539" y="1671392"/>
            <a:ext cx="622987" cy="35056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2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3. </a:t>
            </a:r>
            <a:r>
              <a:rPr lang="ko-KR" altLang="en-US" b="1" dirty="0">
                <a:solidFill>
                  <a:srgbClr val="002060"/>
                </a:solidFill>
              </a:rPr>
              <a:t>복합속성인 강의학기를 </a:t>
            </a:r>
            <a:r>
              <a:rPr lang="ko-KR" altLang="en-US" b="1" dirty="0" err="1">
                <a:solidFill>
                  <a:srgbClr val="002060"/>
                </a:solidFill>
              </a:rPr>
              <a:t>강의년도와</a:t>
            </a:r>
            <a:r>
              <a:rPr lang="ko-KR" altLang="en-US" b="1" dirty="0">
                <a:solidFill>
                  <a:srgbClr val="002060"/>
                </a:solidFill>
              </a:rPr>
              <a:t> 강의학기 두 개의 단순속성으로 분리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5D2FC2-E81E-996E-7AFA-928A7478026C}"/>
              </a:ext>
            </a:extLst>
          </p:cNvPr>
          <p:cNvSpPr/>
          <p:nvPr/>
        </p:nvSpPr>
        <p:spPr>
          <a:xfrm>
            <a:off x="5427343" y="3207326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C3F60-C566-1026-8BF2-EF0955A7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88" y="1680918"/>
            <a:ext cx="1457528" cy="34961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51CA8A-231A-68C1-CF63-07F488DE8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496" y="1680918"/>
            <a:ext cx="160995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4. </a:t>
            </a: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EE415-6ED0-7D43-C7BF-64C8A9C4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443618"/>
            <a:ext cx="4582164" cy="3200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BEFE12-90F7-4A6A-65B4-B10FCBEB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966" y="1931056"/>
            <a:ext cx="3953427" cy="3419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1FB76-02E5-99EA-B224-98201702D651}"/>
              </a:ext>
            </a:extLst>
          </p:cNvPr>
          <p:cNvSpPr txBox="1"/>
          <p:nvPr/>
        </p:nvSpPr>
        <p:spPr>
          <a:xfrm>
            <a:off x="426043" y="5469114"/>
            <a:ext cx="516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sz="1600" b="1" dirty="0">
                <a:solidFill>
                  <a:srgbClr val="002060"/>
                </a:solidFill>
              </a:rPr>
              <a:t>강의를 담당하는 교수가 여러 명인 경우 자르기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941D02-D542-27DB-496B-347596F88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375" y="1738076"/>
            <a:ext cx="5020376" cy="33818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397B1E-CC92-DBB4-0C87-C253A7B8D99A}"/>
              </a:ext>
            </a:extLst>
          </p:cNvPr>
          <p:cNvSpPr txBox="1"/>
          <p:nvPr/>
        </p:nvSpPr>
        <p:spPr>
          <a:xfrm>
            <a:off x="6024393" y="5469114"/>
            <a:ext cx="5624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1600" b="1" dirty="0">
                <a:solidFill>
                  <a:srgbClr val="002060"/>
                </a:solidFill>
              </a:rPr>
              <a:t>한글 이름 외 영어 이름이 추가되어 있을 경우 깨끗하게 처리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524</TotalTime>
  <Words>877</Words>
  <Application>Microsoft Office PowerPoint</Application>
  <PresentationFormat>와이드스크린</PresentationFormat>
  <Paragraphs>289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Wingdings</vt:lpstr>
      <vt:lpstr>메이플스토리</vt:lpstr>
      <vt:lpstr>HY헤드라인M</vt:lpstr>
      <vt:lpstr>Arial</vt:lpstr>
      <vt:lpstr>다이아몬드 눈금 16x9</vt:lpstr>
      <vt:lpstr>KOCW data</vt:lpstr>
      <vt:lpstr>1. 사용한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E-R Diagram</vt:lpstr>
      <vt:lpstr>PowerPoint 프레젠테이션</vt:lpstr>
      <vt:lpstr>PowerPoint 프레젠테이션</vt:lpstr>
      <vt:lpstr>PowerPoint 프레젠테이션</vt:lpstr>
      <vt:lpstr>PowerPoint 프레젠테이션</vt:lpstr>
      <vt:lpstr>3. 릴레이션과 정규화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20</cp:revision>
  <dcterms:created xsi:type="dcterms:W3CDTF">2024-05-29T11:46:33Z</dcterms:created>
  <dcterms:modified xsi:type="dcterms:W3CDTF">2024-06-03T04:55:00Z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